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1003" y="-254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218" y="0"/>
            <a:ext cx="1073535" cy="139377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1271" y="129539"/>
            <a:ext cx="559308" cy="9067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99CA3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99CA3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99CA3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3494" y="522224"/>
            <a:ext cx="29279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99CA3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omune.gerenzano@pec.regione.lombardia.it" TargetMode="External"/><Relationship Id="rId2" Type="http://schemas.openxmlformats.org/officeDocument/2006/relationships/hyperlink" Target="mailto:segreteria@comune.gerenzano.va.it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rdp@comune.gerenzano.va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7419" y="157988"/>
            <a:ext cx="4621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99CA38"/>
                </a:solidFill>
                <a:latin typeface="Trebuchet MS"/>
                <a:cs typeface="Trebuchet MS"/>
              </a:rPr>
              <a:t>CENTRO</a:t>
            </a:r>
            <a:r>
              <a:rPr sz="2400" b="1" spc="-25" dirty="0">
                <a:solidFill>
                  <a:srgbClr val="99CA38"/>
                </a:solidFill>
                <a:latin typeface="Trebuchet MS"/>
                <a:cs typeface="Trebuchet MS"/>
              </a:rPr>
              <a:t> </a:t>
            </a:r>
            <a:r>
              <a:rPr sz="2400" b="1" spc="-5" dirty="0">
                <a:solidFill>
                  <a:srgbClr val="99CA38"/>
                </a:solidFill>
                <a:latin typeface="Trebuchet MS"/>
                <a:cs typeface="Trebuchet MS"/>
              </a:rPr>
              <a:t>ESTIVO</a:t>
            </a:r>
            <a:r>
              <a:rPr sz="2400" b="1" spc="-45" dirty="0">
                <a:solidFill>
                  <a:srgbClr val="99CA38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99CA38"/>
                </a:solidFill>
                <a:latin typeface="Trebuchet MS"/>
                <a:cs typeface="Trebuchet MS"/>
              </a:rPr>
              <a:t>COMUNALE</a:t>
            </a:r>
            <a:r>
              <a:rPr sz="2400" b="1" spc="-70" dirty="0">
                <a:solidFill>
                  <a:srgbClr val="99CA38"/>
                </a:solidFill>
                <a:latin typeface="Trebuchet MS"/>
                <a:cs typeface="Trebuchet MS"/>
              </a:rPr>
              <a:t> </a:t>
            </a:r>
            <a:r>
              <a:rPr sz="2000" b="1" dirty="0" smtClean="0">
                <a:solidFill>
                  <a:srgbClr val="99CA38"/>
                </a:solidFill>
                <a:latin typeface="Trebuchet MS"/>
                <a:cs typeface="Trebuchet MS"/>
              </a:rPr>
              <a:t>202</a:t>
            </a:r>
            <a:r>
              <a:rPr lang="it-IT" sz="2000" b="1" dirty="0" smtClean="0">
                <a:solidFill>
                  <a:srgbClr val="99CA38"/>
                </a:solidFill>
                <a:latin typeface="Trebuchet MS"/>
                <a:cs typeface="Trebuchet MS"/>
              </a:rPr>
              <a:t>2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Modulo</a:t>
            </a:r>
            <a:r>
              <a:rPr spc="-80" dirty="0"/>
              <a:t> </a:t>
            </a:r>
            <a:r>
              <a:rPr spc="-5" dirty="0"/>
              <a:t>iscrizione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944958"/>
              </p:ext>
            </p:extLst>
          </p:nvPr>
        </p:nvGraphicFramePr>
        <p:xfrm>
          <a:off x="245808" y="1141857"/>
          <a:ext cx="6364597" cy="8655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87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09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00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032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911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9433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1876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1622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587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65404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74954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351663">
                <a:tc gridSpan="4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Il/La</a:t>
                      </a:r>
                      <a:r>
                        <a:rPr sz="10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sottoscritto/a</a:t>
                      </a:r>
                      <a:endParaRPr sz="1000" dirty="0">
                        <a:latin typeface="Trebuchet MS"/>
                        <a:cs typeface="Trebuchet MS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2018">
                <a:tc gridSpan="4">
                  <a:txBody>
                    <a:bodyPr/>
                    <a:lstStyle/>
                    <a:p>
                      <a:pPr marL="81280" marR="52069" indent="3873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Genitore</a:t>
                      </a:r>
                      <a:r>
                        <a:rPr sz="10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di: 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COGNOME</a:t>
                      </a:r>
                      <a:r>
                        <a:rPr sz="10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NOME </a:t>
                      </a:r>
                      <a:r>
                        <a:rPr sz="1000" b="1" spc="-2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FIGLIO/A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5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4766">
                <a:tc gridSpan="4">
                  <a:txBody>
                    <a:bodyPr/>
                    <a:lstStyle/>
                    <a:p>
                      <a:pPr marL="3492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Nato/a</a:t>
                      </a:r>
                      <a:r>
                        <a:rPr sz="1000" b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a: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il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02">
                <a:tc gridSpan="4">
                  <a:txBody>
                    <a:bodyPr/>
                    <a:lstStyle/>
                    <a:p>
                      <a:pPr marL="205740" marR="177165" indent="4572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Residente in 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Via/Piazza,</a:t>
                      </a:r>
                      <a:r>
                        <a:rPr sz="1000" b="1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N.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77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5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069">
                <a:tc gridSpan="1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C2DF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1772">
                <a:tc gridSpan="16"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H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E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5651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950" b="1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950" b="1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’</a:t>
                      </a:r>
                      <a:r>
                        <a:rPr sz="950" b="1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85" dirty="0">
                          <a:latin typeface="Calibri"/>
                          <a:cs typeface="Calibri"/>
                        </a:rPr>
                        <a:t>iscrizione</a:t>
                      </a:r>
                      <a:r>
                        <a:rPr sz="950" b="1" spc="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6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950" b="1" spc="2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proprio/</a:t>
                      </a:r>
                      <a:r>
                        <a:rPr sz="950" b="1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95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950" b="1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iglio/</a:t>
                      </a:r>
                      <a:r>
                        <a:rPr sz="950" b="1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950" b="1" spc="2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45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950" b="1" spc="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CENTRO</a:t>
                      </a:r>
                      <a:r>
                        <a:rPr sz="950" b="1" spc="2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ESTIVO</a:t>
                      </a:r>
                      <a:r>
                        <a:rPr sz="950" b="1" spc="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COMUNALE</a:t>
                      </a:r>
                      <a:r>
                        <a:rPr sz="950" b="1" spc="2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0" dirty="0" smtClean="0">
                          <a:latin typeface="Calibri"/>
                          <a:cs typeface="Calibri"/>
                        </a:rPr>
                        <a:t>202</a:t>
                      </a:r>
                      <a:r>
                        <a:rPr lang="it-IT" sz="950" b="1" spc="70" dirty="0" smtClean="0">
                          <a:latin typeface="Calibri"/>
                          <a:cs typeface="Calibri"/>
                        </a:rPr>
                        <a:t>2</a:t>
                      </a:r>
                      <a:r>
                        <a:rPr sz="950" b="1" spc="254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60" dirty="0">
                          <a:latin typeface="Calibri"/>
                          <a:cs typeface="Calibri"/>
                        </a:rPr>
                        <a:t>per</a:t>
                      </a:r>
                      <a:r>
                        <a:rPr sz="950" b="1" spc="20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4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950" b="1" spc="2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75" dirty="0">
                          <a:latin typeface="Calibri"/>
                          <a:cs typeface="Calibri"/>
                        </a:rPr>
                        <a:t>seguenti</a:t>
                      </a:r>
                      <a:r>
                        <a:rPr sz="950" b="1" spc="2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80" dirty="0">
                          <a:latin typeface="Calibri"/>
                          <a:cs typeface="Calibri"/>
                        </a:rPr>
                        <a:t>settimane</a:t>
                      </a:r>
                      <a:r>
                        <a:rPr sz="95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: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C2DF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3141">
                <a:tc gridSpan="16">
                  <a:txBody>
                    <a:bodyPr/>
                    <a:lstStyle/>
                    <a:p>
                      <a:pPr marL="1905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b="1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800" b="1" i="1" dirty="0">
                          <a:latin typeface="Trebuchet MS"/>
                          <a:cs typeface="Trebuchet MS"/>
                        </a:rPr>
                        <a:t>barrare</a:t>
                      </a:r>
                      <a:r>
                        <a:rPr sz="800" b="1" i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i="1" spc="-5" dirty="0">
                          <a:latin typeface="Trebuchet MS"/>
                          <a:cs typeface="Trebuchet MS"/>
                        </a:rPr>
                        <a:t>le</a:t>
                      </a:r>
                      <a:r>
                        <a:rPr sz="800" b="1" i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i="1" spc="-5" dirty="0">
                          <a:latin typeface="Trebuchet MS"/>
                          <a:cs typeface="Trebuchet MS"/>
                        </a:rPr>
                        <a:t>caselle</a:t>
                      </a:r>
                      <a:r>
                        <a:rPr sz="800" b="1" i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i="1" dirty="0">
                          <a:latin typeface="Trebuchet MS"/>
                          <a:cs typeface="Trebuchet MS"/>
                        </a:rPr>
                        <a:t>che</a:t>
                      </a:r>
                      <a:r>
                        <a:rPr sz="800" b="1" i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i="1" dirty="0">
                          <a:latin typeface="Trebuchet MS"/>
                          <a:cs typeface="Trebuchet MS"/>
                        </a:rPr>
                        <a:t>interessano)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3815" marB="0">
                    <a:solidFill>
                      <a:srgbClr val="EBF5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7548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34340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rebuchet MS"/>
                          <a:cs typeface="Trebuchet MS"/>
                        </a:rPr>
                        <a:t>SETTIMANA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800" b="1" spc="10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600" b="1" spc="10" dirty="0">
                          <a:latin typeface="Trebuchet MS"/>
                          <a:cs typeface="Trebuchet MS"/>
                        </a:rPr>
                        <a:t>RE</a:t>
                      </a:r>
                      <a:r>
                        <a:rPr sz="800" b="1" spc="1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600" b="1" spc="10" dirty="0">
                          <a:latin typeface="Trebuchet MS"/>
                          <a:cs typeface="Trebuchet MS"/>
                        </a:rPr>
                        <a:t>ENTRATA</a:t>
                      </a:r>
                      <a:endParaRPr sz="60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800" b="1" spc="10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600" b="1" spc="10" dirty="0">
                          <a:latin typeface="Trebuchet MS"/>
                          <a:cs typeface="Trebuchet MS"/>
                        </a:rPr>
                        <a:t>OST</a:t>
                      </a:r>
                      <a:r>
                        <a:rPr sz="800" b="1" spc="1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600" b="1" spc="10" dirty="0">
                          <a:latin typeface="Trebuchet MS"/>
                          <a:cs typeface="Trebuchet MS"/>
                        </a:rPr>
                        <a:t>USCITA</a:t>
                      </a:r>
                      <a:endParaRPr sz="60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137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5">
                  <a:txBody>
                    <a:bodyPr/>
                    <a:lstStyle/>
                    <a:p>
                      <a:pPr marL="8629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H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200" b="1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-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200" b="1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2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CHE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: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42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b="1" spc="5" dirty="0">
                          <a:latin typeface="Trebuchet MS"/>
                          <a:cs typeface="Trebuchet MS"/>
                        </a:rPr>
                        <a:t>SI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b="1" spc="5" dirty="0">
                          <a:latin typeface="Trebuchet MS"/>
                          <a:cs typeface="Trebuchet MS"/>
                        </a:rPr>
                        <a:t>NO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b="1" spc="5" dirty="0">
                          <a:latin typeface="Trebuchet MS"/>
                          <a:cs typeface="Trebuchet MS"/>
                        </a:rPr>
                        <a:t>SI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700" b="1" spc="5" dirty="0">
                          <a:latin typeface="Trebuchet MS"/>
                          <a:cs typeface="Trebuchet MS"/>
                        </a:rPr>
                        <a:t>NO</a:t>
                      </a:r>
                      <a:endParaRPr sz="700">
                        <a:latin typeface="Trebuchet MS"/>
                        <a:cs typeface="Trebuchet MS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46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sz="800" b="1" spc="-3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Giugno</a:t>
                      </a: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7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Giugno</a:t>
                      </a:r>
                    </a:p>
                  </a:txBody>
                  <a:tcPr marL="0" marR="0" marT="666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969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92D050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marL="92075" marR="86995" algn="just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800" b="1" dirty="0">
                          <a:latin typeface="Trebuchet MS"/>
                          <a:cs typeface="Trebuchet MS"/>
                        </a:rPr>
                        <a:t>Il </a:t>
                      </a:r>
                      <a:r>
                        <a:rPr sz="800" b="1" spc="-10" dirty="0">
                          <a:latin typeface="Trebuchet MS"/>
                          <a:cs typeface="Trebuchet MS"/>
                        </a:rPr>
                        <a:t>proprio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nucleo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familiare residente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è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formato </a:t>
                      </a:r>
                      <a:r>
                        <a:rPr sz="800" b="1" spc="-10" dirty="0">
                          <a:latin typeface="Trebuchet MS"/>
                          <a:cs typeface="Trebuchet MS"/>
                        </a:rPr>
                        <a:t>da un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unico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genitore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(titolare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della</a:t>
                      </a:r>
                      <a:r>
                        <a:rPr sz="800" b="1" spc="2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responsabilità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genitoriale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o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affidatario),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che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lavora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e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non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può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accedere</a:t>
                      </a:r>
                      <a:r>
                        <a:rPr sz="800" b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lavoro</a:t>
                      </a:r>
                      <a:r>
                        <a:rPr sz="800" b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agile/smart-working.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40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2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0</a:t>
                      </a:r>
                      <a:r>
                        <a:rPr sz="800" b="1" spc="-3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Giugno</a:t>
                      </a: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2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4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Giugno</a:t>
                      </a: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85979">
                <a:tc rowSpan="2"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2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7</a:t>
                      </a:r>
                      <a:r>
                        <a:rPr sz="800" b="1" spc="-3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Giugno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it-IT" sz="800" b="1" spc="0" dirty="0" smtClean="0">
                          <a:latin typeface="Trebuchet MS"/>
                          <a:cs typeface="Trebuchet MS"/>
                        </a:rPr>
                        <a:t>01</a:t>
                      </a:r>
                      <a:r>
                        <a:rPr sz="800" b="1" spc="-5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200" dirty="0">
                          <a:solidFill>
                            <a:srgbClr val="92D050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marL="92075" marR="8699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b="1" dirty="0">
                          <a:latin typeface="Trebuchet MS"/>
                          <a:cs typeface="Trebuchet MS"/>
                        </a:rPr>
                        <a:t>Il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proprio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nucleo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familiare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è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residente ed entrambi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i 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genitori del minore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sono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lavoratori</a:t>
                      </a:r>
                      <a:r>
                        <a:rPr sz="800" b="1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impossibilitati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ad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accedere</a:t>
                      </a:r>
                      <a:r>
                        <a:rPr sz="800" b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lavoro</a:t>
                      </a:r>
                      <a:r>
                        <a:rPr sz="8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agile/smart-working.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it-IT" sz="800" b="1" spc="0" dirty="0" smtClean="0">
                          <a:latin typeface="Trebuchet MS"/>
                          <a:cs typeface="Trebuchet MS"/>
                        </a:rPr>
                        <a:t>04</a:t>
                      </a:r>
                      <a:r>
                        <a:rPr sz="800" b="1" spc="-5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it-IT" sz="800" b="1" spc="0" dirty="0" smtClean="0">
                          <a:latin typeface="Trebuchet MS"/>
                          <a:cs typeface="Trebuchet MS"/>
                        </a:rPr>
                        <a:t>08</a:t>
                      </a:r>
                      <a:r>
                        <a:rPr sz="800" b="1" spc="-5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85979">
                <a:tc rowSpan="2"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5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200" dirty="0">
                          <a:solidFill>
                            <a:srgbClr val="92D050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marL="92075" marR="8763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b="1" dirty="0">
                          <a:latin typeface="Trebuchet MS"/>
                          <a:cs typeface="Trebuchet MS"/>
                        </a:rPr>
                        <a:t>Il </a:t>
                      </a:r>
                      <a:r>
                        <a:rPr sz="800" b="1" spc="-10" dirty="0">
                          <a:latin typeface="Trebuchet MS"/>
                          <a:cs typeface="Trebuchet MS"/>
                        </a:rPr>
                        <a:t>proprio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nucleo familiare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è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residente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ed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entrambi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genitori sono lavoratori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di cui solo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uno può accedere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al</a:t>
                      </a:r>
                      <a:r>
                        <a:rPr sz="8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lavoro</a:t>
                      </a:r>
                      <a:r>
                        <a:rPr sz="800" b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agile/smart-working.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8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2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2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85979">
                <a:tc rowSpan="2"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800" b="1" spc="-5" dirty="0" smtClean="0">
                          <a:latin typeface="Trebuchet MS"/>
                          <a:cs typeface="Trebuchet MS"/>
                        </a:rPr>
                        <a:t>2</a:t>
                      </a: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5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29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Luglio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200" dirty="0">
                          <a:solidFill>
                            <a:srgbClr val="92D050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marL="92075" marR="87630" algn="just">
                        <a:lnSpc>
                          <a:spcPct val="100000"/>
                        </a:lnSpc>
                        <a:spcBef>
                          <a:spcPts val="345"/>
                        </a:spcBef>
                        <a:tabLst>
                          <a:tab pos="1022350" algn="l"/>
                        </a:tabLst>
                      </a:pPr>
                      <a:r>
                        <a:rPr sz="800" b="1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proprio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nucleo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familiare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è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residente</a:t>
                      </a:r>
                      <a:r>
                        <a:rPr sz="800" b="1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800" b="1" spc="2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sono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presenti minori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età inferiore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a 3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anni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–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Specificare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il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numero</a:t>
                      </a:r>
                      <a:r>
                        <a:rPr sz="8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	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it-IT" sz="800" b="1" spc="0" dirty="0" smtClean="0">
                          <a:latin typeface="Trebuchet MS"/>
                          <a:cs typeface="Trebuchet MS"/>
                        </a:rPr>
                        <a:t>01</a:t>
                      </a:r>
                      <a:r>
                        <a:rPr sz="800" b="1" spc="-5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Agosto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it-IT" sz="800" b="1" spc="0" dirty="0" smtClean="0">
                          <a:latin typeface="Trebuchet MS"/>
                          <a:cs typeface="Trebuchet MS"/>
                        </a:rPr>
                        <a:t>05</a:t>
                      </a:r>
                      <a:r>
                        <a:rPr sz="800" b="1" spc="-5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Agosto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85979">
                <a:tc rowSpan="2"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dirty="0">
                          <a:solidFill>
                            <a:srgbClr val="739A28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900">
                        <a:latin typeface="Wingdings"/>
                        <a:cs typeface="Wingdings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it-IT" sz="800" b="1" spc="-5" dirty="0" smtClean="0">
                          <a:latin typeface="Trebuchet MS"/>
                          <a:cs typeface="Trebuchet MS"/>
                        </a:rPr>
                        <a:t>29</a:t>
                      </a:r>
                      <a:r>
                        <a:rPr sz="800" b="1" spc="-3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Agosto</a:t>
                      </a: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gridSpan="3"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lang="it-IT" sz="800" b="1" spc="0" dirty="0" smtClean="0">
                          <a:latin typeface="Trebuchet MS"/>
                          <a:cs typeface="Trebuchet MS"/>
                        </a:rPr>
                        <a:t>02</a:t>
                      </a:r>
                      <a:r>
                        <a:rPr sz="800" b="1" spc="-4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600" spc="-5" dirty="0">
                          <a:latin typeface="Trebuchet MS"/>
                          <a:cs typeface="Trebuchet MS"/>
                        </a:rPr>
                        <a:t>Settembre</a:t>
                      </a:r>
                      <a:endParaRPr sz="600" dirty="0">
                        <a:latin typeface="Trebuchet MS"/>
                        <a:cs typeface="Trebuchet MS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851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1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457200"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0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10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A: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200" dirty="0">
                          <a:solidFill>
                            <a:srgbClr val="92D050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333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5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91440" marR="94615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b="1" spc="-5" dirty="0">
                          <a:latin typeface="Trebuchet MS"/>
                          <a:cs typeface="Trebuchet MS"/>
                        </a:rPr>
                        <a:t>Dichiarazione dei datori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lavoro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entrambi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i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genitori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o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dell’unico genitore affidatario/ titolare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della 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responsabilità genitoriale, relativa alle modalità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svolgimento del </a:t>
                      </a:r>
                      <a:r>
                        <a:rPr sz="800" b="1" spc="-10" dirty="0">
                          <a:latin typeface="Trebuchet MS"/>
                          <a:cs typeface="Trebuchet MS"/>
                        </a:rPr>
                        <a:t>proprio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lavoro (smart-working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completo,</a:t>
                      </a:r>
                      <a:r>
                        <a:rPr sz="800" b="1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smart</a:t>
                      </a:r>
                      <a:r>
                        <a:rPr sz="800" b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working</a:t>
                      </a:r>
                      <a:r>
                        <a:rPr sz="800" b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parziale</a:t>
                      </a:r>
                      <a:r>
                        <a:rPr sz="800" b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per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n°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giorni,</a:t>
                      </a:r>
                      <a:r>
                        <a:rPr sz="800" b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impossibilità</a:t>
                      </a:r>
                      <a:r>
                        <a:rPr sz="800" b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smart</a:t>
                      </a:r>
                      <a:r>
                        <a:rPr sz="800" b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working)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5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482091"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200" dirty="0">
                          <a:solidFill>
                            <a:srgbClr val="92D050"/>
                          </a:solidFill>
                          <a:latin typeface="Wingdings"/>
                          <a:cs typeface="Wingdings"/>
                        </a:rPr>
                        <a:t></a:t>
                      </a:r>
                      <a:endParaRPr sz="1200">
                        <a:latin typeface="Wingdings"/>
                        <a:cs typeface="Wingdings"/>
                      </a:endParaRPr>
                    </a:p>
                  </a:txBody>
                  <a:tcPr marL="0" marR="0" marT="13335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1">
                  <a:txBody>
                    <a:bodyPr/>
                    <a:lstStyle/>
                    <a:p>
                      <a:pPr marL="91440" marR="93980" algn="just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b="1" spc="-5" dirty="0">
                          <a:latin typeface="Trebuchet MS"/>
                          <a:cs typeface="Trebuchet MS"/>
                        </a:rPr>
                        <a:t>Autocertificazione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dei genitori/dei genitori lavoratori autonomi relativa alle modalità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10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b="1" spc="2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svolgimento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del </a:t>
                      </a:r>
                      <a:r>
                        <a:rPr sz="800" b="1" spc="-10" dirty="0">
                          <a:latin typeface="Trebuchet MS"/>
                          <a:cs typeface="Trebuchet MS"/>
                        </a:rPr>
                        <a:t>proprio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lavoro (smart-working completo, smart working parziale per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n°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giorni, impossibilità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smart</a:t>
                      </a:r>
                      <a:r>
                        <a:rPr sz="800" b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working)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268732">
                <a:tc gridSpan="16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0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0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H I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R A</a:t>
                      </a:r>
                      <a:r>
                        <a:rPr sz="1000" b="1" spc="29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INOLTRE: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335280">
                <a:tc gridSpan="16">
                  <a:txBody>
                    <a:bodyPr/>
                    <a:lstStyle/>
                    <a:p>
                      <a:pPr marL="98425" marR="9017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800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autorizzare,</a:t>
                      </a:r>
                      <a:r>
                        <a:rPr sz="80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trattamento</a:t>
                      </a:r>
                      <a:r>
                        <a:rPr sz="80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personali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secondo</a:t>
                      </a:r>
                      <a:r>
                        <a:rPr sz="80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legge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sulla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tutela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della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privacy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(art.13,</a:t>
                      </a:r>
                      <a:r>
                        <a:rPr sz="800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</a:t>
                      </a:r>
                      <a:r>
                        <a:rPr sz="80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D.</a:t>
                      </a:r>
                      <a:r>
                        <a:rPr sz="80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L.gs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30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giugno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2003</a:t>
                      </a:r>
                      <a:r>
                        <a:rPr sz="800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n.</a:t>
                      </a:r>
                      <a:r>
                        <a:rPr sz="800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196) </a:t>
                      </a:r>
                      <a:r>
                        <a:rPr sz="8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8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regolamento</a:t>
                      </a:r>
                      <a:r>
                        <a:rPr sz="80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UE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2016/679</a:t>
                      </a:r>
                      <a:r>
                        <a:rPr sz="800" b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800" b="1" i="1" dirty="0">
                          <a:latin typeface="Trebuchet MS"/>
                          <a:cs typeface="Trebuchet MS"/>
                        </a:rPr>
                        <a:t>Vedi</a:t>
                      </a:r>
                      <a:r>
                        <a:rPr sz="800" b="1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i="1" dirty="0">
                          <a:latin typeface="Trebuchet MS"/>
                          <a:cs typeface="Trebuchet MS"/>
                        </a:rPr>
                        <a:t>informativa</a:t>
                      </a:r>
                      <a:r>
                        <a:rPr sz="800" b="1" i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i="1" spc="-5" dirty="0">
                          <a:latin typeface="Trebuchet MS"/>
                          <a:cs typeface="Trebuchet MS"/>
                        </a:rPr>
                        <a:t>sotto</a:t>
                      </a:r>
                      <a:r>
                        <a:rPr sz="800" b="1" i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i="1" dirty="0">
                          <a:latin typeface="Trebuchet MS"/>
                          <a:cs typeface="Trebuchet MS"/>
                        </a:rPr>
                        <a:t>riportata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)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481202">
                <a:tc gridSpan="16">
                  <a:txBody>
                    <a:bodyPr/>
                    <a:lstStyle/>
                    <a:p>
                      <a:pPr marL="98425" marR="88900" algn="just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Trebuchet MS"/>
                          <a:cs typeface="Trebuchet MS"/>
                        </a:rPr>
                        <a:t>Di essere consapevole che ai sensi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e per gli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effetti di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cui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all’art. 46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47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 D.P.R. n.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445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 28/12/2000, potrebbe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incorrere </a:t>
                      </a:r>
                      <a:r>
                        <a:rPr sz="800" spc="-15" dirty="0">
                          <a:latin typeface="Trebuchet MS"/>
                          <a:cs typeface="Trebuchet MS"/>
                        </a:rPr>
                        <a:t>in </a:t>
                      </a:r>
                      <a:r>
                        <a:rPr sz="8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responsabilità penali </a:t>
                      </a:r>
                      <a:r>
                        <a:rPr sz="800" spc="-10" dirty="0">
                          <a:latin typeface="Trebuchet MS"/>
                          <a:cs typeface="Trebuchet MS"/>
                        </a:rPr>
                        <a:t>in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caso di dichiarazioni mendaci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o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di formazione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od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uso di atti falsi, richiamate dall’art. 76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 D.P.R. 445 del </a:t>
                      </a:r>
                      <a:r>
                        <a:rPr sz="8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28/12/2000.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262509">
                <a:tc gridSpan="16"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900" b="1" u="sng" spc="-6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7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700" b="1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7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7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700" b="1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700" b="1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I  </a:t>
                      </a:r>
                      <a:r>
                        <a:rPr sz="700" b="1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7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7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I  </a:t>
                      </a:r>
                      <a:r>
                        <a:rPr sz="7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G</a:t>
                      </a:r>
                      <a:r>
                        <a:rPr sz="7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7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7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700" b="1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700" b="1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700" b="1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700" b="1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7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700" b="1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: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723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36245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87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Madre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EEB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336080">
                <a:tc gridSpan="2">
                  <a:txBody>
                    <a:bodyPr/>
                    <a:lstStyle/>
                    <a:p>
                      <a:pPr marL="20891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Padre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6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5215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382320">
                <a:tc gridSpan="2">
                  <a:txBody>
                    <a:bodyPr/>
                    <a:lstStyle/>
                    <a:p>
                      <a:pPr marL="134620" marR="127635" indent="1187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Altro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to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5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3652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Mail: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5EAA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4904610" y="549735"/>
            <a:ext cx="659130" cy="498475"/>
            <a:chOff x="4904610" y="549735"/>
            <a:chExt cx="659130" cy="498475"/>
          </a:xfrm>
        </p:grpSpPr>
        <p:sp>
          <p:nvSpPr>
            <p:cNvPr id="6" name="object 6"/>
            <p:cNvSpPr/>
            <p:nvPr/>
          </p:nvSpPr>
          <p:spPr>
            <a:xfrm>
              <a:off x="4918898" y="564023"/>
              <a:ext cx="630555" cy="469900"/>
            </a:xfrm>
            <a:custGeom>
              <a:avLst/>
              <a:gdLst/>
              <a:ahLst/>
              <a:cxnLst/>
              <a:rect l="l" t="t" r="r" b="b"/>
              <a:pathLst>
                <a:path w="630554" h="469900">
                  <a:moveTo>
                    <a:pt x="169475" y="0"/>
                  </a:moveTo>
                  <a:lnTo>
                    <a:pt x="127630" y="8497"/>
                  </a:lnTo>
                  <a:lnTo>
                    <a:pt x="89870" y="27161"/>
                  </a:lnTo>
                  <a:lnTo>
                    <a:pt x="58048" y="54758"/>
                  </a:lnTo>
                  <a:lnTo>
                    <a:pt x="34015" y="90052"/>
                  </a:lnTo>
                  <a:lnTo>
                    <a:pt x="19623" y="131809"/>
                  </a:lnTo>
                  <a:lnTo>
                    <a:pt x="2859" y="215248"/>
                  </a:lnTo>
                  <a:lnTo>
                    <a:pt x="0" y="259326"/>
                  </a:lnTo>
                  <a:lnTo>
                    <a:pt x="8513" y="301171"/>
                  </a:lnTo>
                  <a:lnTo>
                    <a:pt x="27180" y="338930"/>
                  </a:lnTo>
                  <a:lnTo>
                    <a:pt x="54779" y="370752"/>
                  </a:lnTo>
                  <a:lnTo>
                    <a:pt x="90090" y="394785"/>
                  </a:lnTo>
                  <a:lnTo>
                    <a:pt x="131891" y="409177"/>
                  </a:lnTo>
                  <a:lnTo>
                    <a:pt x="416625" y="466454"/>
                  </a:lnTo>
                  <a:lnTo>
                    <a:pt x="460703" y="469305"/>
                  </a:lnTo>
                  <a:lnTo>
                    <a:pt x="502548" y="460772"/>
                  </a:lnTo>
                  <a:lnTo>
                    <a:pt x="540307" y="442086"/>
                  </a:lnTo>
                  <a:lnTo>
                    <a:pt x="572130" y="414478"/>
                  </a:lnTo>
                  <a:lnTo>
                    <a:pt x="596163" y="379180"/>
                  </a:lnTo>
                  <a:lnTo>
                    <a:pt x="610554" y="337422"/>
                  </a:lnTo>
                  <a:lnTo>
                    <a:pt x="627318" y="253983"/>
                  </a:lnTo>
                  <a:lnTo>
                    <a:pt x="630169" y="209914"/>
                  </a:lnTo>
                  <a:lnTo>
                    <a:pt x="621636" y="168089"/>
                  </a:lnTo>
                  <a:lnTo>
                    <a:pt x="602950" y="130349"/>
                  </a:lnTo>
                  <a:lnTo>
                    <a:pt x="575342" y="98535"/>
                  </a:lnTo>
                  <a:lnTo>
                    <a:pt x="540044" y="74490"/>
                  </a:lnTo>
                  <a:lnTo>
                    <a:pt x="498286" y="60054"/>
                  </a:lnTo>
                  <a:lnTo>
                    <a:pt x="213552" y="2904"/>
                  </a:lnTo>
                  <a:lnTo>
                    <a:pt x="169475" y="0"/>
                  </a:lnTo>
                  <a:close/>
                </a:path>
              </a:pathLst>
            </a:custGeom>
            <a:solidFill>
              <a:srgbClr val="EBF5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18898" y="564023"/>
              <a:ext cx="630555" cy="469900"/>
            </a:xfrm>
            <a:custGeom>
              <a:avLst/>
              <a:gdLst/>
              <a:ahLst/>
              <a:cxnLst/>
              <a:rect l="l" t="t" r="r" b="b"/>
              <a:pathLst>
                <a:path w="630554" h="469900">
                  <a:moveTo>
                    <a:pt x="131891" y="409177"/>
                  </a:moveTo>
                  <a:lnTo>
                    <a:pt x="90090" y="394785"/>
                  </a:lnTo>
                  <a:lnTo>
                    <a:pt x="54779" y="370752"/>
                  </a:lnTo>
                  <a:lnTo>
                    <a:pt x="27180" y="338930"/>
                  </a:lnTo>
                  <a:lnTo>
                    <a:pt x="8513" y="301171"/>
                  </a:lnTo>
                  <a:lnTo>
                    <a:pt x="0" y="259326"/>
                  </a:lnTo>
                  <a:lnTo>
                    <a:pt x="2859" y="215248"/>
                  </a:lnTo>
                  <a:lnTo>
                    <a:pt x="19623" y="131809"/>
                  </a:lnTo>
                  <a:lnTo>
                    <a:pt x="34015" y="90052"/>
                  </a:lnTo>
                  <a:lnTo>
                    <a:pt x="58048" y="54758"/>
                  </a:lnTo>
                  <a:lnTo>
                    <a:pt x="89870" y="27161"/>
                  </a:lnTo>
                  <a:lnTo>
                    <a:pt x="127630" y="8497"/>
                  </a:lnTo>
                  <a:lnTo>
                    <a:pt x="169475" y="0"/>
                  </a:lnTo>
                  <a:lnTo>
                    <a:pt x="213552" y="2904"/>
                  </a:lnTo>
                  <a:lnTo>
                    <a:pt x="498286" y="60054"/>
                  </a:lnTo>
                  <a:lnTo>
                    <a:pt x="540044" y="74490"/>
                  </a:lnTo>
                  <a:lnTo>
                    <a:pt x="575342" y="98535"/>
                  </a:lnTo>
                  <a:lnTo>
                    <a:pt x="602950" y="130349"/>
                  </a:lnTo>
                  <a:lnTo>
                    <a:pt x="621636" y="168089"/>
                  </a:lnTo>
                  <a:lnTo>
                    <a:pt x="630169" y="209914"/>
                  </a:lnTo>
                  <a:lnTo>
                    <a:pt x="627318" y="253983"/>
                  </a:lnTo>
                  <a:lnTo>
                    <a:pt x="610554" y="337422"/>
                  </a:lnTo>
                  <a:lnTo>
                    <a:pt x="596163" y="379180"/>
                  </a:lnTo>
                  <a:lnTo>
                    <a:pt x="572130" y="414478"/>
                  </a:lnTo>
                  <a:lnTo>
                    <a:pt x="540307" y="442086"/>
                  </a:lnTo>
                  <a:lnTo>
                    <a:pt x="502548" y="460772"/>
                  </a:lnTo>
                  <a:lnTo>
                    <a:pt x="460703" y="469305"/>
                  </a:lnTo>
                  <a:lnTo>
                    <a:pt x="416625" y="466454"/>
                  </a:lnTo>
                  <a:lnTo>
                    <a:pt x="131891" y="409177"/>
                  </a:lnTo>
                </a:path>
              </a:pathLst>
            </a:custGeom>
            <a:ln w="28575">
              <a:solidFill>
                <a:srgbClr val="6E94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60263" y="637760"/>
              <a:ext cx="82601" cy="10023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76901" y="660527"/>
              <a:ext cx="252984" cy="13792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062093" y="822325"/>
              <a:ext cx="300990" cy="127000"/>
            </a:xfrm>
            <a:custGeom>
              <a:avLst/>
              <a:gdLst/>
              <a:ahLst/>
              <a:cxnLst/>
              <a:rect l="l" t="t" r="r" b="b"/>
              <a:pathLst>
                <a:path w="300989" h="127000">
                  <a:moveTo>
                    <a:pt x="77758" y="62356"/>
                  </a:moveTo>
                  <a:lnTo>
                    <a:pt x="29718" y="62356"/>
                  </a:lnTo>
                  <a:lnTo>
                    <a:pt x="56007" y="67691"/>
                  </a:lnTo>
                  <a:lnTo>
                    <a:pt x="57277" y="80772"/>
                  </a:lnTo>
                  <a:lnTo>
                    <a:pt x="81534" y="85598"/>
                  </a:lnTo>
                  <a:lnTo>
                    <a:pt x="77758" y="62356"/>
                  </a:lnTo>
                  <a:close/>
                </a:path>
                <a:path w="300989" h="127000">
                  <a:moveTo>
                    <a:pt x="43180" y="0"/>
                  </a:moveTo>
                  <a:lnTo>
                    <a:pt x="0" y="69215"/>
                  </a:lnTo>
                  <a:lnTo>
                    <a:pt x="23622" y="74041"/>
                  </a:lnTo>
                  <a:lnTo>
                    <a:pt x="29718" y="62356"/>
                  </a:lnTo>
                  <a:lnTo>
                    <a:pt x="77758" y="62356"/>
                  </a:lnTo>
                  <a:lnTo>
                    <a:pt x="75839" y="50546"/>
                  </a:lnTo>
                  <a:lnTo>
                    <a:pt x="54483" y="50546"/>
                  </a:lnTo>
                  <a:lnTo>
                    <a:pt x="38100" y="47244"/>
                  </a:lnTo>
                  <a:lnTo>
                    <a:pt x="51689" y="21971"/>
                  </a:lnTo>
                  <a:lnTo>
                    <a:pt x="71197" y="21971"/>
                  </a:lnTo>
                  <a:lnTo>
                    <a:pt x="68453" y="5079"/>
                  </a:lnTo>
                  <a:lnTo>
                    <a:pt x="43180" y="0"/>
                  </a:lnTo>
                  <a:close/>
                </a:path>
                <a:path w="300989" h="127000">
                  <a:moveTo>
                    <a:pt x="71197" y="21971"/>
                  </a:moveTo>
                  <a:lnTo>
                    <a:pt x="51689" y="21971"/>
                  </a:lnTo>
                  <a:lnTo>
                    <a:pt x="54483" y="50546"/>
                  </a:lnTo>
                  <a:lnTo>
                    <a:pt x="75839" y="50546"/>
                  </a:lnTo>
                  <a:lnTo>
                    <a:pt x="71197" y="21971"/>
                  </a:lnTo>
                  <a:close/>
                </a:path>
                <a:path w="300989" h="127000">
                  <a:moveTo>
                    <a:pt x="225913" y="67691"/>
                  </a:moveTo>
                  <a:lnTo>
                    <a:pt x="204978" y="67691"/>
                  </a:lnTo>
                  <a:lnTo>
                    <a:pt x="224790" y="114426"/>
                  </a:lnTo>
                  <a:lnTo>
                    <a:pt x="246634" y="118872"/>
                  </a:lnTo>
                  <a:lnTo>
                    <a:pt x="254203" y="81025"/>
                  </a:lnTo>
                  <a:lnTo>
                    <a:pt x="231521" y="81025"/>
                  </a:lnTo>
                  <a:lnTo>
                    <a:pt x="225913" y="67691"/>
                  </a:lnTo>
                  <a:close/>
                </a:path>
                <a:path w="300989" h="127000">
                  <a:moveTo>
                    <a:pt x="190119" y="29591"/>
                  </a:moveTo>
                  <a:lnTo>
                    <a:pt x="175006" y="104394"/>
                  </a:lnTo>
                  <a:lnTo>
                    <a:pt x="196723" y="108839"/>
                  </a:lnTo>
                  <a:lnTo>
                    <a:pt x="204978" y="67691"/>
                  </a:lnTo>
                  <a:lnTo>
                    <a:pt x="225913" y="67691"/>
                  </a:lnTo>
                  <a:lnTo>
                    <a:pt x="211709" y="33908"/>
                  </a:lnTo>
                  <a:lnTo>
                    <a:pt x="190119" y="29591"/>
                  </a:lnTo>
                  <a:close/>
                </a:path>
                <a:path w="300989" h="127000">
                  <a:moveTo>
                    <a:pt x="139302" y="50292"/>
                  </a:moveTo>
                  <a:lnTo>
                    <a:pt x="118364" y="50292"/>
                  </a:lnTo>
                  <a:lnTo>
                    <a:pt x="138176" y="97027"/>
                  </a:lnTo>
                  <a:lnTo>
                    <a:pt x="159893" y="101346"/>
                  </a:lnTo>
                  <a:lnTo>
                    <a:pt x="167539" y="63500"/>
                  </a:lnTo>
                  <a:lnTo>
                    <a:pt x="144907" y="63500"/>
                  </a:lnTo>
                  <a:lnTo>
                    <a:pt x="139302" y="50292"/>
                  </a:lnTo>
                  <a:close/>
                </a:path>
                <a:path w="300989" h="127000">
                  <a:moveTo>
                    <a:pt x="103378" y="12192"/>
                  </a:moveTo>
                  <a:lnTo>
                    <a:pt x="88392" y="86995"/>
                  </a:lnTo>
                  <a:lnTo>
                    <a:pt x="110109" y="91313"/>
                  </a:lnTo>
                  <a:lnTo>
                    <a:pt x="118364" y="50292"/>
                  </a:lnTo>
                  <a:lnTo>
                    <a:pt x="139302" y="50292"/>
                  </a:lnTo>
                  <a:lnTo>
                    <a:pt x="124968" y="16509"/>
                  </a:lnTo>
                  <a:lnTo>
                    <a:pt x="103378" y="12192"/>
                  </a:lnTo>
                  <a:close/>
                </a:path>
                <a:path w="300989" h="127000">
                  <a:moveTo>
                    <a:pt x="239903" y="39624"/>
                  </a:moveTo>
                  <a:lnTo>
                    <a:pt x="231521" y="81025"/>
                  </a:lnTo>
                  <a:lnTo>
                    <a:pt x="254203" y="81025"/>
                  </a:lnTo>
                  <a:lnTo>
                    <a:pt x="261620" y="43942"/>
                  </a:lnTo>
                  <a:lnTo>
                    <a:pt x="239903" y="39624"/>
                  </a:lnTo>
                  <a:close/>
                </a:path>
                <a:path w="300989" h="127000">
                  <a:moveTo>
                    <a:pt x="153162" y="22098"/>
                  </a:moveTo>
                  <a:lnTo>
                    <a:pt x="144907" y="63500"/>
                  </a:lnTo>
                  <a:lnTo>
                    <a:pt x="167539" y="63500"/>
                  </a:lnTo>
                  <a:lnTo>
                    <a:pt x="175006" y="26543"/>
                  </a:lnTo>
                  <a:lnTo>
                    <a:pt x="153162" y="22098"/>
                  </a:lnTo>
                  <a:close/>
                </a:path>
                <a:path w="300989" h="127000">
                  <a:moveTo>
                    <a:pt x="277495" y="47117"/>
                  </a:moveTo>
                  <a:lnTo>
                    <a:pt x="262382" y="122047"/>
                  </a:lnTo>
                  <a:lnTo>
                    <a:pt x="285623" y="126619"/>
                  </a:lnTo>
                  <a:lnTo>
                    <a:pt x="300609" y="51816"/>
                  </a:lnTo>
                  <a:lnTo>
                    <a:pt x="277495" y="47117"/>
                  </a:lnTo>
                  <a:close/>
                </a:path>
              </a:pathLst>
            </a:custGeom>
            <a:solidFill>
              <a:srgbClr val="4D67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5458967" y="0"/>
            <a:ext cx="1399540" cy="1384300"/>
            <a:chOff x="5458967" y="0"/>
            <a:chExt cx="1399540" cy="1384300"/>
          </a:xfrm>
        </p:grpSpPr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68111" y="0"/>
              <a:ext cx="1389888" cy="9570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63183" y="160020"/>
              <a:ext cx="967739" cy="40385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58967" y="388620"/>
              <a:ext cx="1399032" cy="99517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54039" y="583691"/>
              <a:ext cx="969263" cy="40690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0271" y="231775"/>
          <a:ext cx="6470650" cy="81400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0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32078"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rebuchet MS"/>
                          <a:cs typeface="Trebuchet MS"/>
                        </a:rPr>
                        <a:t>COMUNICAZIONI</a:t>
                      </a:r>
                      <a:r>
                        <a:rPr sz="12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PERSONALI: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  <a:p>
                      <a:pPr marL="803275" marR="783590" indent="3175"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allo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scopo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assicurare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un</a:t>
                      </a:r>
                      <a:r>
                        <a:rPr sz="12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buon funzionamento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ed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un’adeguata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vigilanza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tutti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i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bambini,</a:t>
                      </a:r>
                      <a:r>
                        <a:rPr sz="1200" b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genitori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 sono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pregati</a:t>
                      </a:r>
                      <a:r>
                        <a:rPr sz="12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12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b="1" spc="-5" dirty="0">
                          <a:latin typeface="Trebuchet MS"/>
                          <a:cs typeface="Trebuchet MS"/>
                        </a:rPr>
                        <a:t>voler segnalare: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837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Eventuali</a:t>
                      </a:r>
                      <a:r>
                        <a:rPr sz="10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problemi</a:t>
                      </a:r>
                      <a:r>
                        <a:rPr sz="1000" b="1" spc="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salute</a:t>
                      </a:r>
                      <a:r>
                        <a:rPr sz="1000" b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del/la</a:t>
                      </a:r>
                      <a:r>
                        <a:rPr sz="1000" b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figlio/a</a:t>
                      </a:r>
                      <a:r>
                        <a:rPr sz="1000" b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se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portatore</a:t>
                      </a:r>
                      <a:r>
                        <a:rPr sz="10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10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handicap: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EE1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06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60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8535">
                <a:tc>
                  <a:txBody>
                    <a:bodyPr/>
                    <a:lstStyle/>
                    <a:p>
                      <a:pPr marL="90805" marR="831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Necessità</a:t>
                      </a:r>
                      <a:r>
                        <a:rPr sz="10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10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diete</a:t>
                      </a:r>
                      <a:r>
                        <a:rPr sz="1000" b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speciali</a:t>
                      </a:r>
                      <a:r>
                        <a:rPr sz="1000" b="1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causa</a:t>
                      </a:r>
                      <a:r>
                        <a:rPr sz="10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10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allergie/intolleranze</a:t>
                      </a:r>
                      <a:r>
                        <a:rPr sz="1000" b="1" spc="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malattia</a:t>
                      </a:r>
                      <a:r>
                        <a:rPr sz="1000" b="1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celiaca,</a:t>
                      </a:r>
                      <a:r>
                        <a:rPr sz="1000" b="1" spc="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come</a:t>
                      </a:r>
                      <a:r>
                        <a:rPr sz="1000" b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1000" b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certificato</a:t>
                      </a:r>
                      <a:r>
                        <a:rPr sz="1000" b="1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medico </a:t>
                      </a:r>
                      <a:r>
                        <a:rPr sz="1000" b="1" spc="-2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allegato</a:t>
                      </a:r>
                      <a:r>
                        <a:rPr sz="1000" b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rilasciato</a:t>
                      </a:r>
                      <a:r>
                        <a:rPr sz="10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dal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medico</a:t>
                      </a:r>
                      <a:r>
                        <a:rPr sz="1000" b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curante</a:t>
                      </a:r>
                      <a:r>
                        <a:rPr sz="1000" b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specialista,</a:t>
                      </a:r>
                      <a:r>
                        <a:rPr sz="1000" b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o per</a:t>
                      </a:r>
                      <a:r>
                        <a:rPr sz="10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motivi</a:t>
                      </a:r>
                      <a:r>
                        <a:rPr sz="10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religiosi.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EE1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66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3796">
                <a:tc>
                  <a:txBody>
                    <a:bodyPr/>
                    <a:lstStyle/>
                    <a:p>
                      <a:pPr marL="104139" marR="83820" algn="just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Necessità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medicinali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salvavita,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come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 da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prescrizione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medica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allegata</a:t>
                      </a:r>
                      <a:r>
                        <a:rPr sz="10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(indicante</a:t>
                      </a:r>
                      <a:r>
                        <a:rPr sz="1000" b="1" spc="2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1000" b="1" spc="3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farmaco,</a:t>
                      </a:r>
                      <a:r>
                        <a:rPr sz="1000" b="1" spc="2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5" dirty="0">
                          <a:latin typeface="Trebuchet MS"/>
                          <a:cs typeface="Trebuchet MS"/>
                        </a:rPr>
                        <a:t>le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modalità di impiego e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la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posologia), somministrati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con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il supporto degli educatori 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del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Centro Estivo, 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esonerando da</a:t>
                      </a:r>
                      <a:r>
                        <a:rPr sz="10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ogni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responsabilità</a:t>
                      </a:r>
                      <a:r>
                        <a:rPr sz="1000" b="1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1000" b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A.C.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1000" b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ditta</a:t>
                      </a:r>
                      <a:r>
                        <a:rPr sz="10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appaltatrice.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EE1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2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F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45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F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31189">
                <a:tc>
                  <a:txBody>
                    <a:bodyPr/>
                    <a:lstStyle/>
                    <a:p>
                      <a:pPr marL="370459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b="1" spc="-5" dirty="0">
                          <a:latin typeface="Trebuchet MS"/>
                          <a:cs typeface="Trebuchet MS"/>
                        </a:rPr>
                        <a:t>Firma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 per esteso e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leggibile</a:t>
                      </a:r>
                      <a:r>
                        <a:rPr sz="11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del</a:t>
                      </a:r>
                      <a:r>
                        <a:rPr sz="11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genitore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656965">
                        <a:lnSpc>
                          <a:spcPct val="100000"/>
                        </a:lnSpc>
                        <a:tabLst>
                          <a:tab pos="6292215" algn="l"/>
                        </a:tabLst>
                      </a:pPr>
                      <a:r>
                        <a:rPr sz="11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Trebuchet MS"/>
                          <a:cs typeface="Trebuchet MS"/>
                        </a:rPr>
                        <a:t> 	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_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FF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27430"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100" b="1" spc="-5" dirty="0">
                          <a:latin typeface="Trebuchet MS"/>
                          <a:cs typeface="Trebuchet MS"/>
                        </a:rPr>
                        <a:t>All’uscita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minori</a:t>
                      </a:r>
                      <a:r>
                        <a:rPr sz="1100" b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verranno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11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in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 consegna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direttamente</a:t>
                      </a:r>
                      <a:r>
                        <a:rPr sz="11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ai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genitori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Trebuchet MS"/>
                          <a:cs typeface="Trebuchet MS"/>
                        </a:rPr>
                        <a:t>o ad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altri</a:t>
                      </a:r>
                      <a:r>
                        <a:rPr sz="1100" b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maggiorenni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delegati</a:t>
                      </a:r>
                      <a:r>
                        <a:rPr sz="1100" b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per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iscritto</a:t>
                      </a:r>
                      <a:r>
                        <a:rPr sz="1100" b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dai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 genitori</a:t>
                      </a:r>
                      <a:r>
                        <a:rPr sz="1100" b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stessi e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muniti</a:t>
                      </a:r>
                      <a:r>
                        <a:rPr sz="11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11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documento</a:t>
                      </a:r>
                      <a:r>
                        <a:rPr sz="1100" b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b="1" spc="-5" dirty="0">
                          <a:latin typeface="Trebuchet MS"/>
                          <a:cs typeface="Trebuchet MS"/>
                        </a:rPr>
                        <a:t>d’identità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9CA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53499">
                <a:tc>
                  <a:txBody>
                    <a:bodyPr/>
                    <a:lstStyle/>
                    <a:p>
                      <a:pPr marL="120014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800" b="1" spc="-5" dirty="0">
                          <a:latin typeface="Trebuchet MS"/>
                          <a:cs typeface="Trebuchet MS"/>
                        </a:rPr>
                        <a:t>Informativa</a:t>
                      </a:r>
                      <a:r>
                        <a:rPr sz="800" b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ai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sensi art.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13</a:t>
                      </a:r>
                      <a:r>
                        <a:rPr sz="800" b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Regolamento</a:t>
                      </a:r>
                      <a:r>
                        <a:rPr sz="800" b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UE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2016/679</a:t>
                      </a:r>
                      <a:r>
                        <a:rPr sz="80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(Regolamento</a:t>
                      </a:r>
                      <a:r>
                        <a:rPr sz="800" b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Generale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sulla</a:t>
                      </a:r>
                      <a:r>
                        <a:rPr sz="8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Protezione</a:t>
                      </a:r>
                      <a:r>
                        <a:rPr sz="800" b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b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Dati)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Titolare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trattamento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è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Comune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Gerenzano</a:t>
                      </a:r>
                      <a:r>
                        <a:rPr sz="800" i="1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che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potrà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contattare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seguenti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riferimenti: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 marR="88900">
                        <a:lnSpc>
                          <a:spcPct val="106200"/>
                        </a:lnSpc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Telefono:</a:t>
                      </a:r>
                      <a:r>
                        <a:rPr sz="800" i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02</a:t>
                      </a:r>
                      <a:r>
                        <a:rPr sz="800" i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96399106</a:t>
                      </a:r>
                      <a:r>
                        <a:rPr sz="800" i="1" spc="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–</a:t>
                      </a:r>
                      <a:r>
                        <a:rPr sz="800" i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E-mail </a:t>
                      </a:r>
                      <a:r>
                        <a:rPr sz="800" i="1" spc="-5" dirty="0">
                          <a:latin typeface="Trebuchet MS"/>
                          <a:cs typeface="Trebuchet MS"/>
                          <a:hlinkClick r:id="rId2"/>
                        </a:rPr>
                        <a:t>segreteria@comune.gerenzano.va.it</a:t>
                      </a:r>
                      <a:r>
                        <a:rPr sz="800" i="1" spc="-25" dirty="0">
                          <a:latin typeface="Trebuchet MS"/>
                          <a:cs typeface="Trebuchet MS"/>
                          <a:hlinkClick r:id="rId2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00" i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Indirizzo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PEC: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  <a:hlinkClick r:id="rId3"/>
                        </a:rPr>
                        <a:t>comune.gerenzano@pec.regione.lombardia.it</a:t>
                      </a:r>
                      <a:r>
                        <a:rPr sz="800" i="1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Potrà     altresì</a:t>
                      </a:r>
                      <a:r>
                        <a:rPr sz="800" i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contattare</a:t>
                      </a:r>
                      <a:r>
                        <a:rPr sz="800" i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Responsabile</a:t>
                      </a:r>
                      <a:r>
                        <a:rPr sz="800" i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della</a:t>
                      </a:r>
                      <a:r>
                        <a:rPr sz="800" i="1" spc="2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protezione</a:t>
                      </a:r>
                      <a:r>
                        <a:rPr sz="800" i="1" spc="2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i="1" spc="2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2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800" i="1" spc="2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seguente</a:t>
                      </a:r>
                      <a:r>
                        <a:rPr sz="800" i="1" spc="2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indirizzo</a:t>
                      </a:r>
                      <a:r>
                        <a:rPr sz="800" i="1" spc="2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2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posta</a:t>
                      </a:r>
                      <a:r>
                        <a:rPr sz="800" i="1" spc="2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elettronica: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  <a:hlinkClick r:id="rId4"/>
                        </a:rPr>
                        <a:t>rdp@comune.gerenzano.va.it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La informiamo</a:t>
                      </a:r>
                      <a:r>
                        <a:rPr sz="800" i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che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raccolti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saranno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trattati</a:t>
                      </a:r>
                      <a:r>
                        <a:rPr sz="800" i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sensi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della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normativa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vigente</a:t>
                      </a:r>
                      <a:r>
                        <a:rPr sz="800" i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tema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protezione</a:t>
                      </a:r>
                      <a:r>
                        <a:rPr sz="800" i="1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personali.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 marR="87630" algn="just">
                        <a:lnSpc>
                          <a:spcPts val="1019"/>
                        </a:lnSpc>
                        <a:spcBef>
                          <a:spcPts val="30"/>
                        </a:spcBef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Il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trattamento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personali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viene effettuato 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con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finalità relative</a:t>
                      </a:r>
                      <a:r>
                        <a:rPr sz="800" i="1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all’esecuzione di</a:t>
                      </a:r>
                      <a:r>
                        <a:rPr sz="800" i="1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compiti di</a:t>
                      </a:r>
                      <a:r>
                        <a:rPr sz="800" i="1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interesse pubblico connesse 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al 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centro</a:t>
                      </a:r>
                      <a:r>
                        <a:rPr sz="800" i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educativo</a:t>
                      </a:r>
                      <a:r>
                        <a:rPr sz="800" i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estivo</a:t>
                      </a:r>
                      <a:r>
                        <a:rPr sz="800" i="1" spc="2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ai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sensi</a:t>
                      </a:r>
                      <a:r>
                        <a:rPr sz="800" i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dell’art.</a:t>
                      </a:r>
                      <a:r>
                        <a:rPr sz="800" i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6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par.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lett.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e)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del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Regolamento</a:t>
                      </a:r>
                      <a:r>
                        <a:rPr sz="800" i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UE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679/2016.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 marR="86995" algn="just">
                        <a:lnSpc>
                          <a:spcPts val="1019"/>
                        </a:lnSpc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I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Suoi dati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saranno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trattati da soggetti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privati e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pubblici per attività strumentali alle finalità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indicate,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cui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l’ente si avvarrà come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responsabili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trattamento. I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 personali</a:t>
                      </a:r>
                      <a:r>
                        <a:rPr sz="800" i="1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potranno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inoltre, all’occorrenza,</a:t>
                      </a:r>
                      <a:r>
                        <a:rPr sz="800" i="1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essere comunicati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a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soggetti pubblici</a:t>
                      </a:r>
                      <a:r>
                        <a:rPr sz="800" i="1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 l’osservanza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obblighi</a:t>
                      </a:r>
                      <a:r>
                        <a:rPr sz="800" i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legge,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sempre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nel</a:t>
                      </a:r>
                      <a:r>
                        <a:rPr sz="800" i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rispetto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della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normativa</a:t>
                      </a:r>
                      <a:r>
                        <a:rPr sz="800" i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vigente</a:t>
                      </a:r>
                      <a:r>
                        <a:rPr sz="800" i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tema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protezione</a:t>
                      </a:r>
                      <a:r>
                        <a:rPr sz="800" i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personali.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Non</a:t>
                      </a:r>
                      <a:r>
                        <a:rPr sz="800" i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è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previsto</a:t>
                      </a:r>
                      <a:r>
                        <a:rPr sz="800" i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trasferimento</a:t>
                      </a:r>
                      <a:r>
                        <a:rPr sz="800" i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un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paese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terzo.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 algn="just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saranno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conservati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tempo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necessario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perseguire</a:t>
                      </a:r>
                      <a:r>
                        <a:rPr sz="800" i="1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le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finalità</a:t>
                      </a:r>
                      <a:r>
                        <a:rPr sz="800" i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indicate e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nel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rispetto degli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obblighi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legge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correlati.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 marR="86995" algn="just">
                        <a:lnSpc>
                          <a:spcPct val="105900"/>
                        </a:lnSpc>
                        <a:spcBef>
                          <a:spcPts val="5"/>
                        </a:spcBef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Potrà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far valere,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qualsiasi momento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ove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possibile,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Suoi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diritti, in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particolare con riferimento al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diritto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 accesso ai Suoi 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dati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personali, nonché al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diritto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 ottenerne la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rettifica o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la limitazione, l’aggiornamento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la cancellazione, nonché con riferimento 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al 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diritto</a:t>
                      </a:r>
                      <a:r>
                        <a:rPr sz="800" i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portabilità</a:t>
                      </a:r>
                      <a:r>
                        <a:rPr sz="800" i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i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800" i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800" i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diritto</a:t>
                      </a:r>
                      <a:r>
                        <a:rPr sz="800" i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opposizione</a:t>
                      </a:r>
                      <a:r>
                        <a:rPr sz="800" i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800" i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trattamento,</a:t>
                      </a:r>
                      <a:r>
                        <a:rPr sz="800" i="1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salvo</a:t>
                      </a:r>
                      <a:r>
                        <a:rPr sz="800" i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vi</a:t>
                      </a:r>
                      <a:r>
                        <a:rPr sz="800" i="1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sia</a:t>
                      </a:r>
                      <a:r>
                        <a:rPr sz="800" i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un</a:t>
                      </a:r>
                      <a:r>
                        <a:rPr sz="800" i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motivo</a:t>
                      </a:r>
                      <a:r>
                        <a:rPr sz="800" i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legittimo</a:t>
                      </a:r>
                      <a:r>
                        <a:rPr sz="800" i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</a:t>
                      </a:r>
                      <a:r>
                        <a:rPr sz="800" i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Titolare</a:t>
                      </a:r>
                      <a:r>
                        <a:rPr sz="800" i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</a:t>
                      </a:r>
                      <a:r>
                        <a:rPr sz="800" i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trattamento 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che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prevalga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sugli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interessi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dell’interessato,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ovvero</a:t>
                      </a:r>
                      <a:r>
                        <a:rPr sz="800" i="1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l’accertamento,</a:t>
                      </a:r>
                      <a:r>
                        <a:rPr sz="800" i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l’esercizio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difesa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un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diritto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 sede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giudiziaria.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 marR="179070">
                        <a:lnSpc>
                          <a:spcPct val="106300"/>
                        </a:lnSpc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Potrà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esercitare</a:t>
                      </a:r>
                      <a:r>
                        <a:rPr sz="800" i="1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Suoi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diritti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rivolgendosi</a:t>
                      </a:r>
                      <a:r>
                        <a:rPr sz="800" i="1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Titolare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Responsabile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della</a:t>
                      </a:r>
                      <a:r>
                        <a:rPr sz="800" i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protezione</a:t>
                      </a:r>
                      <a:r>
                        <a:rPr sz="800" i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dati,</a:t>
                      </a:r>
                      <a:r>
                        <a:rPr sz="800" i="1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reperibili</a:t>
                      </a:r>
                      <a:r>
                        <a:rPr sz="800" i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contatti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sopra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indicati. 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Ha diritto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proporre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reclamo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all’Autorità</a:t>
                      </a:r>
                      <a:r>
                        <a:rPr sz="800" i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Garante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protezione</a:t>
                      </a:r>
                      <a:r>
                        <a:rPr sz="800" i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dati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personali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qualora</a:t>
                      </a:r>
                      <a:r>
                        <a:rPr sz="800" i="1" spc="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ne</a:t>
                      </a:r>
                      <a:r>
                        <a:rPr sz="800" i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ravvisi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la</a:t>
                      </a:r>
                      <a:r>
                        <a:rPr sz="800" i="1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necessità.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120014" marR="89535">
                        <a:lnSpc>
                          <a:spcPct val="105000"/>
                        </a:lnSpc>
                        <a:spcBef>
                          <a:spcPts val="10"/>
                        </a:spcBef>
                      </a:pPr>
                      <a:r>
                        <a:rPr sz="800" i="1" dirty="0">
                          <a:latin typeface="Trebuchet MS"/>
                          <a:cs typeface="Trebuchet MS"/>
                        </a:rPr>
                        <a:t>Il</a:t>
                      </a:r>
                      <a:r>
                        <a:rPr sz="800" i="1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Titolare</a:t>
                      </a:r>
                      <a:r>
                        <a:rPr sz="800" i="1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non</a:t>
                      </a:r>
                      <a:r>
                        <a:rPr sz="800" i="1" spc="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adotta</a:t>
                      </a:r>
                      <a:r>
                        <a:rPr sz="800" i="1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alcun</a:t>
                      </a:r>
                      <a:r>
                        <a:rPr sz="800" i="1" spc="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processo</a:t>
                      </a:r>
                      <a:r>
                        <a:rPr sz="800" i="1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decisionale</a:t>
                      </a:r>
                      <a:r>
                        <a:rPr sz="800" i="1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automatizzato,</a:t>
                      </a:r>
                      <a:r>
                        <a:rPr sz="800" i="1" spc="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compresa</a:t>
                      </a:r>
                      <a:r>
                        <a:rPr sz="800" i="1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800" i="1" spc="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profilazione,</a:t>
                      </a:r>
                      <a:r>
                        <a:rPr sz="800" i="1" spc="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00" i="1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cui</a:t>
                      </a:r>
                      <a:r>
                        <a:rPr sz="800" i="1" spc="6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all’articolo</a:t>
                      </a:r>
                      <a:r>
                        <a:rPr sz="800" i="1" spc="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22,</a:t>
                      </a:r>
                      <a:r>
                        <a:rPr sz="800" i="1" spc="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paragrafi</a:t>
                      </a:r>
                      <a:r>
                        <a:rPr sz="800" i="1" spc="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800" i="1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800" i="1" spc="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4,</a:t>
                      </a:r>
                      <a:r>
                        <a:rPr sz="800" i="1" spc="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del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Regolamento</a:t>
                      </a:r>
                      <a:r>
                        <a:rPr sz="800" i="1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UE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n.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679/2016.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71755" marB="0">
                    <a:lnR w="38100">
                      <a:solidFill>
                        <a:srgbClr val="FFC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C000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187845" y="8952776"/>
            <a:ext cx="6504940" cy="801370"/>
            <a:chOff x="187845" y="8952776"/>
            <a:chExt cx="6504940" cy="801370"/>
          </a:xfrm>
        </p:grpSpPr>
        <p:sp>
          <p:nvSpPr>
            <p:cNvPr id="4" name="object 4"/>
            <p:cNvSpPr/>
            <p:nvPr/>
          </p:nvSpPr>
          <p:spPr>
            <a:xfrm>
              <a:off x="213245" y="8965476"/>
              <a:ext cx="6454140" cy="763270"/>
            </a:xfrm>
            <a:custGeom>
              <a:avLst/>
              <a:gdLst/>
              <a:ahLst/>
              <a:cxnLst/>
              <a:rect l="l" t="t" r="r" b="b"/>
              <a:pathLst>
                <a:path w="6454140" h="763270">
                  <a:moveTo>
                    <a:pt x="6453886" y="0"/>
                  </a:moveTo>
                  <a:lnTo>
                    <a:pt x="0" y="0"/>
                  </a:lnTo>
                  <a:lnTo>
                    <a:pt x="0" y="763028"/>
                  </a:lnTo>
                  <a:lnTo>
                    <a:pt x="6453886" y="763028"/>
                  </a:lnTo>
                  <a:lnTo>
                    <a:pt x="6453886" y="0"/>
                  </a:lnTo>
                  <a:close/>
                </a:path>
              </a:pathLst>
            </a:custGeom>
            <a:solidFill>
              <a:srgbClr val="DFF0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3245" y="8959126"/>
              <a:ext cx="6454140" cy="788670"/>
            </a:xfrm>
            <a:custGeom>
              <a:avLst/>
              <a:gdLst/>
              <a:ahLst/>
              <a:cxnLst/>
              <a:rect l="l" t="t" r="r" b="b"/>
              <a:pathLst>
                <a:path w="6454140" h="788670">
                  <a:moveTo>
                    <a:pt x="0" y="0"/>
                  </a:moveTo>
                  <a:lnTo>
                    <a:pt x="0" y="788428"/>
                  </a:lnTo>
                </a:path>
                <a:path w="6454140" h="788670">
                  <a:moveTo>
                    <a:pt x="6453873" y="0"/>
                  </a:moveTo>
                  <a:lnTo>
                    <a:pt x="6453873" y="78842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6895" y="8959126"/>
              <a:ext cx="6466840" cy="12700"/>
            </a:xfrm>
            <a:custGeom>
              <a:avLst/>
              <a:gdLst/>
              <a:ahLst/>
              <a:cxnLst/>
              <a:rect l="l" t="t" r="r" b="b"/>
              <a:pathLst>
                <a:path w="6466840" h="12700">
                  <a:moveTo>
                    <a:pt x="0" y="12700"/>
                  </a:moveTo>
                  <a:lnTo>
                    <a:pt x="6466573" y="12700"/>
                  </a:lnTo>
                  <a:lnTo>
                    <a:pt x="646657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06895" y="9728504"/>
              <a:ext cx="6466840" cy="0"/>
            </a:xfrm>
            <a:custGeom>
              <a:avLst/>
              <a:gdLst/>
              <a:ahLst/>
              <a:cxnLst/>
              <a:rect l="l" t="t" r="r" b="b"/>
              <a:pathLst>
                <a:path w="6466840">
                  <a:moveTo>
                    <a:pt x="0" y="0"/>
                  </a:moveTo>
                  <a:lnTo>
                    <a:pt x="6466573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906646" y="8995359"/>
            <a:ext cx="26682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Trebuchet MS"/>
                <a:cs typeface="Trebuchet MS"/>
              </a:rPr>
              <a:t>Firma</a:t>
            </a:r>
            <a:r>
              <a:rPr sz="1100" b="1" dirty="0">
                <a:latin typeface="Trebuchet MS"/>
                <a:cs typeface="Trebuchet MS"/>
              </a:rPr>
              <a:t> per esteso e</a:t>
            </a:r>
            <a:r>
              <a:rPr sz="1100" b="1" spc="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leggibile </a:t>
            </a:r>
            <a:r>
              <a:rPr sz="1100" b="1" dirty="0">
                <a:latin typeface="Trebuchet MS"/>
                <a:cs typeface="Trebuchet MS"/>
              </a:rPr>
              <a:t>del</a:t>
            </a:r>
            <a:r>
              <a:rPr sz="1100" b="1" spc="10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genitore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52366" y="9498279"/>
            <a:ext cx="26028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589530" algn="l"/>
              </a:tabLst>
            </a:pPr>
            <a:r>
              <a:rPr sz="1100" b="1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4800" y="9498279"/>
            <a:ext cx="22371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223770" algn="l"/>
              </a:tabLst>
            </a:pPr>
            <a:r>
              <a:rPr sz="1100" b="1" dirty="0">
                <a:latin typeface="Trebuchet MS"/>
                <a:cs typeface="Trebuchet MS"/>
              </a:rPr>
              <a:t>Genzano,</a:t>
            </a:r>
            <a:r>
              <a:rPr sz="1100" b="1" spc="-6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lì</a:t>
            </a:r>
            <a:r>
              <a:rPr sz="1100" b="1" spc="10" dirty="0">
                <a:latin typeface="Trebuchet MS"/>
                <a:cs typeface="Trebuchet MS"/>
              </a:rPr>
              <a:t>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	</a:t>
            </a:r>
            <a:endParaRPr sz="110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18846" y="8432545"/>
            <a:ext cx="6470650" cy="504825"/>
            <a:chOff x="218846" y="8432545"/>
            <a:chExt cx="6470650" cy="504825"/>
          </a:xfrm>
        </p:grpSpPr>
        <p:sp>
          <p:nvSpPr>
            <p:cNvPr id="12" name="object 12"/>
            <p:cNvSpPr/>
            <p:nvPr/>
          </p:nvSpPr>
          <p:spPr>
            <a:xfrm>
              <a:off x="225196" y="8438857"/>
              <a:ext cx="6457950" cy="479425"/>
            </a:xfrm>
            <a:custGeom>
              <a:avLst/>
              <a:gdLst/>
              <a:ahLst/>
              <a:cxnLst/>
              <a:rect l="l" t="t" r="r" b="b"/>
              <a:pathLst>
                <a:path w="6457950" h="479425">
                  <a:moveTo>
                    <a:pt x="6457950" y="0"/>
                  </a:moveTo>
                  <a:lnTo>
                    <a:pt x="0" y="0"/>
                  </a:lnTo>
                  <a:lnTo>
                    <a:pt x="0" y="479336"/>
                  </a:lnTo>
                  <a:lnTo>
                    <a:pt x="6457950" y="479336"/>
                  </a:lnTo>
                  <a:lnTo>
                    <a:pt x="6457950" y="0"/>
                  </a:lnTo>
                  <a:close/>
                </a:path>
              </a:pathLst>
            </a:custGeom>
            <a:solidFill>
              <a:srgbClr val="99C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5196" y="8432545"/>
              <a:ext cx="6457950" cy="504825"/>
            </a:xfrm>
            <a:custGeom>
              <a:avLst/>
              <a:gdLst/>
              <a:ahLst/>
              <a:cxnLst/>
              <a:rect l="l" t="t" r="r" b="b"/>
              <a:pathLst>
                <a:path w="6457950" h="504825">
                  <a:moveTo>
                    <a:pt x="0" y="0"/>
                  </a:moveTo>
                  <a:lnTo>
                    <a:pt x="0" y="504697"/>
                  </a:lnTo>
                </a:path>
                <a:path w="6457950" h="504825">
                  <a:moveTo>
                    <a:pt x="6457924" y="0"/>
                  </a:moveTo>
                  <a:lnTo>
                    <a:pt x="6457924" y="50469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8846" y="8432545"/>
              <a:ext cx="6470650" cy="12700"/>
            </a:xfrm>
            <a:custGeom>
              <a:avLst/>
              <a:gdLst/>
              <a:ahLst/>
              <a:cxnLst/>
              <a:rect l="l" t="t" r="r" b="b"/>
              <a:pathLst>
                <a:path w="6470650" h="12700">
                  <a:moveTo>
                    <a:pt x="0" y="12699"/>
                  </a:moveTo>
                  <a:lnTo>
                    <a:pt x="6470624" y="12699"/>
                  </a:lnTo>
                  <a:lnTo>
                    <a:pt x="6470624" y="0"/>
                  </a:lnTo>
                  <a:lnTo>
                    <a:pt x="0" y="0"/>
                  </a:lnTo>
                  <a:lnTo>
                    <a:pt x="0" y="126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18846" y="8918193"/>
              <a:ext cx="6470650" cy="0"/>
            </a:xfrm>
            <a:custGeom>
              <a:avLst/>
              <a:gdLst/>
              <a:ahLst/>
              <a:cxnLst/>
              <a:rect l="l" t="t" r="r" b="b"/>
              <a:pathLst>
                <a:path w="6470650">
                  <a:moveTo>
                    <a:pt x="0" y="0"/>
                  </a:moveTo>
                  <a:lnTo>
                    <a:pt x="6470624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25571" y="8445245"/>
            <a:ext cx="6443345" cy="471805"/>
          </a:xfrm>
          <a:prstGeom prst="rect">
            <a:avLst/>
          </a:prstGeom>
          <a:solidFill>
            <a:srgbClr val="99CA38"/>
          </a:solidFill>
        </p:spPr>
        <p:txBody>
          <a:bodyPr vert="horz" wrap="square" lIns="0" tIns="62865" rIns="0" bIns="0" rtlCol="0">
            <a:spAutoFit/>
          </a:bodyPr>
          <a:lstStyle/>
          <a:p>
            <a:pPr marL="1591310" marR="1529715" indent="-40005">
              <a:lnSpc>
                <a:spcPct val="100000"/>
              </a:lnSpc>
              <a:spcBef>
                <a:spcPts val="495"/>
              </a:spcBef>
            </a:pPr>
            <a:r>
              <a:rPr sz="1100" b="1" dirty="0">
                <a:latin typeface="Trebuchet MS"/>
                <a:cs typeface="Trebuchet MS"/>
              </a:rPr>
              <a:t>Ho preso</a:t>
            </a:r>
            <a:r>
              <a:rPr sz="1100" b="1" spc="-5" dirty="0">
                <a:latin typeface="Trebuchet MS"/>
                <a:cs typeface="Trebuchet MS"/>
              </a:rPr>
              <a:t> visione di</a:t>
            </a:r>
            <a:r>
              <a:rPr sz="1100" b="1" spc="10" dirty="0">
                <a:latin typeface="Trebuchet MS"/>
                <a:cs typeface="Trebuchet MS"/>
              </a:rPr>
              <a:t> </a:t>
            </a:r>
            <a:r>
              <a:rPr sz="1100" b="1" spc="-10" dirty="0">
                <a:latin typeface="Trebuchet MS"/>
                <a:cs typeface="Trebuchet MS"/>
              </a:rPr>
              <a:t>tutte</a:t>
            </a:r>
            <a:r>
              <a:rPr sz="1100" b="1" spc="30" dirty="0">
                <a:latin typeface="Trebuchet MS"/>
                <a:cs typeface="Trebuchet MS"/>
              </a:rPr>
              <a:t> </a:t>
            </a:r>
            <a:r>
              <a:rPr sz="1100" b="1" dirty="0">
                <a:latin typeface="Trebuchet MS"/>
                <a:cs typeface="Trebuchet MS"/>
              </a:rPr>
              <a:t>le</a:t>
            </a:r>
            <a:r>
              <a:rPr sz="1100" b="1" spc="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comunicazioni</a:t>
            </a:r>
            <a:r>
              <a:rPr sz="1100" b="1" dirty="0">
                <a:latin typeface="Trebuchet MS"/>
                <a:cs typeface="Trebuchet MS"/>
              </a:rPr>
              <a:t> presenti </a:t>
            </a:r>
            <a:r>
              <a:rPr sz="1100" b="1" spc="-320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in </a:t>
            </a:r>
            <a:r>
              <a:rPr sz="1100" b="1" dirty="0">
                <a:latin typeface="Trebuchet MS"/>
                <a:cs typeface="Trebuchet MS"/>
              </a:rPr>
              <a:t>questo </a:t>
            </a:r>
            <a:r>
              <a:rPr sz="1100" b="1" spc="-5" dirty="0">
                <a:latin typeface="Trebuchet MS"/>
                <a:cs typeface="Trebuchet MS"/>
              </a:rPr>
              <a:t>modulo</a:t>
            </a:r>
            <a:r>
              <a:rPr sz="1100" b="1" spc="15" dirty="0">
                <a:latin typeface="Trebuchet MS"/>
                <a:cs typeface="Trebuchet MS"/>
              </a:rPr>
              <a:t> </a:t>
            </a:r>
            <a:r>
              <a:rPr sz="1100" b="1" spc="-5" dirty="0">
                <a:latin typeface="Trebuchet MS"/>
                <a:cs typeface="Trebuchet MS"/>
              </a:rPr>
              <a:t>di iscrizione</a:t>
            </a:r>
            <a:r>
              <a:rPr sz="1100" b="1" spc="5" dirty="0">
                <a:latin typeface="Trebuchet MS"/>
                <a:cs typeface="Trebuchet MS"/>
              </a:rPr>
              <a:t> </a:t>
            </a:r>
            <a:r>
              <a:rPr sz="1100" b="1" dirty="0">
                <a:latin typeface="Trebuchet MS"/>
                <a:cs typeface="Trebuchet MS"/>
              </a:rPr>
              <a:t>F/R</a:t>
            </a:r>
            <a:r>
              <a:rPr sz="1100" b="1" spc="-10" dirty="0">
                <a:latin typeface="Trebuchet MS"/>
                <a:cs typeface="Trebuchet MS"/>
              </a:rPr>
              <a:t> </a:t>
            </a:r>
            <a:r>
              <a:rPr sz="1100" b="1" dirty="0">
                <a:latin typeface="Trebuchet MS"/>
                <a:cs typeface="Trebuchet MS"/>
              </a:rPr>
              <a:t>che</a:t>
            </a:r>
            <a:r>
              <a:rPr sz="1100" b="1" spc="-5" dirty="0">
                <a:latin typeface="Trebuchet MS"/>
                <a:cs typeface="Trebuchet MS"/>
              </a:rPr>
              <a:t> sottoscrivo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999</Words>
  <Application>Microsoft Office PowerPoint</Application>
  <PresentationFormat>A4 (21x29,7 cm)</PresentationFormat>
  <Paragraphs>96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Calibri</vt:lpstr>
      <vt:lpstr>Times New Roman</vt:lpstr>
      <vt:lpstr>Trebuchet MS</vt:lpstr>
      <vt:lpstr>Wingdings</vt:lpstr>
      <vt:lpstr>Office Theme</vt:lpstr>
      <vt:lpstr>Modulo iscrizione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ESTIVO COMUNALE 2018 pre presentazione</dc:title>
  <dc:creator>Biblioteca</dc:creator>
  <cp:lastModifiedBy>Sociale01</cp:lastModifiedBy>
  <cp:revision>4</cp:revision>
  <cp:lastPrinted>2022-04-23T09:28:04Z</cp:lastPrinted>
  <dcterms:created xsi:type="dcterms:W3CDTF">2022-04-22T07:04:12Z</dcterms:created>
  <dcterms:modified xsi:type="dcterms:W3CDTF">2022-04-23T09:41:56Z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2022-04-22T00:00:00Z</vt:filetime>
  </property>
</Properties>
</file>